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82" r:id="rId3"/>
    <p:sldId id="257" r:id="rId4"/>
    <p:sldId id="290" r:id="rId5"/>
    <p:sldId id="285" r:id="rId6"/>
    <p:sldId id="280" r:id="rId7"/>
    <p:sldId id="291" r:id="rId8"/>
    <p:sldId id="272" r:id="rId9"/>
    <p:sldId id="278" r:id="rId10"/>
    <p:sldId id="273" r:id="rId11"/>
    <p:sldId id="274" r:id="rId12"/>
    <p:sldId id="275" r:id="rId13"/>
    <p:sldId id="27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14" y="-13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2020-05-06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smtClean="0"/>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Ne 112</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Linear algebra for nanotechnology engineering</a:t>
            </a:r>
            <a:endParaRPr lang="en-US" sz="2000" i="1" dirty="0">
              <a:solidFill>
                <a:schemeClr val="bg1"/>
              </a:solidFill>
              <a:latin typeface="Georgia" panose="02040502050405020303" pitchFamily="18" charset="0"/>
              <a:cs typeface="Arial" pitchFamily="34" charset="0"/>
            </a:endParaRP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smtClean="0">
                <a:solidFill>
                  <a:schemeClr val="bg1"/>
                </a:solidFill>
                <a:latin typeface="Georgia" panose="02040502050405020303" pitchFamily="18" charset="0"/>
                <a:ea typeface="ＭＳ Ｐゴシック" charset="-128"/>
                <a:cs typeface="Arial" pitchFamily="34" charset="0"/>
              </a:rPr>
              <a:t>Douglas </a:t>
            </a:r>
            <a:r>
              <a:rPr lang="en-US" sz="1600" b="0" kern="0" dirty="0">
                <a:solidFill>
                  <a:schemeClr val="bg1"/>
                </a:solidFill>
                <a:latin typeface="Georgia" panose="02040502050405020303" pitchFamily="18" charset="0"/>
                <a:ea typeface="ＭＳ Ｐゴシック" charset="-128"/>
                <a:cs typeface="Arial" pitchFamily="34" charset="0"/>
              </a:rPr>
              <a:t>Wilhelm Harder, </a:t>
            </a:r>
            <a:r>
              <a:rPr lang="en-US" sz="1600" b="0" kern="0" dirty="0" smtClean="0">
                <a:solidFill>
                  <a:schemeClr val="bg1"/>
                </a:solidFill>
                <a:latin typeface="Georgia" panose="02040502050405020303" pitchFamily="18" charset="0"/>
                <a:ea typeface="ＭＳ Ｐゴシック" charset="-128"/>
                <a:cs typeface="Arial" pitchFamily="34" charset="0"/>
              </a:rPr>
              <a:t>LEL, </a:t>
            </a:r>
            <a:r>
              <a:rPr lang="en-US" sz="1600" b="0" kern="0" dirty="0" err="1" smtClean="0">
                <a:solidFill>
                  <a:schemeClr val="bg1"/>
                </a:solidFill>
                <a:latin typeface="Georgia" panose="02040502050405020303" pitchFamily="18" charset="0"/>
                <a:ea typeface="ＭＳ Ｐゴシック" charset="-128"/>
                <a:cs typeface="Arial" pitchFamily="34" charset="0"/>
              </a:rPr>
              <a:t>M.Math</a:t>
            </a:r>
            <a:r>
              <a:rPr lang="en-US" sz="1600" b="0" kern="0" dirty="0" smtClean="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smtClean="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Multiplication tables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Footer Placeholder 4"/>
          <p:cNvSpPr>
            <a:spLocks noGrp="1"/>
          </p:cNvSpPr>
          <p:nvPr>
            <p:ph type="ftr" sz="quarter" idx="11"/>
          </p:nvPr>
        </p:nvSpPr>
        <p:spPr/>
        <p:txBody>
          <a:bodyPr/>
          <a:lstStyle/>
          <a:p>
            <a:r>
              <a:rPr lang="en-CA" smtClean="0"/>
              <a:t>Multiplication tables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CA" smtClean="0"/>
              <a:t>Multiplication tables</a:t>
            </a:r>
            <a:endParaRPr lang="en-CA"/>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CA" smtClean="0"/>
              <a:t>Multiplication tables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11"/>
          </p:nvPr>
        </p:nvSpPr>
        <p:spPr/>
        <p:txBody>
          <a:bodyPr/>
          <a:lstStyle/>
          <a:p>
            <a:r>
              <a:rPr lang="en-CA" smtClean="0"/>
              <a:t>Multiplication tables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8" name="Footer Placeholder 7"/>
          <p:cNvSpPr>
            <a:spLocks noGrp="1"/>
          </p:cNvSpPr>
          <p:nvPr>
            <p:ph type="ftr" sz="quarter" idx="11"/>
          </p:nvPr>
        </p:nvSpPr>
        <p:spPr/>
        <p:txBody>
          <a:bodyPr/>
          <a:lstStyle/>
          <a:p>
            <a:r>
              <a:rPr lang="en-CA" smtClean="0"/>
              <a:t>Multiplication tables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p:txBody>
          <a:bodyPr/>
          <a:lstStyle/>
          <a:p>
            <a:r>
              <a:rPr lang="en-CA" smtClean="0"/>
              <a:t>Multiplication tables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CA" smtClean="0"/>
              <a:t>Multiplication tables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Multiplication tables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CA" smtClean="0"/>
              <a:t>Multiplication tables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3"/>
          </p:nvPr>
        </p:nvSpPr>
        <p:spPr>
          <a:xfrm>
            <a:off x="3505200" y="76200"/>
            <a:ext cx="480060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CA" smtClean="0"/>
              <a:t>Multiplication tables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Times New Roman" panose="020206030504050203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microsoft.com/office/2007/relationships/media" Target="../media/media4.wav"/><Relationship Id="rId7" Type="http://schemas.openxmlformats.org/officeDocument/2006/relationships/image" Target="../media/image9.wmf"/><Relationship Id="rId12"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1.wmf"/><Relationship Id="rId5" Type="http://schemas.openxmlformats.org/officeDocument/2006/relationships/slideLayout" Target="../slideLayouts/slideLayout2.xml"/><Relationship Id="rId10" Type="http://schemas.openxmlformats.org/officeDocument/2006/relationships/oleObject" Target="../embeddings/oleObject3.bin"/><Relationship Id="rId4" Type="http://schemas.openxmlformats.org/officeDocument/2006/relationships/audio" Target="../media/media4.wav"/><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audio" Target="../media/media5.wav"/><Relationship Id="rId2" Type="http://schemas.microsoft.com/office/2007/relationships/media" Target="../media/media5.wav"/><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av"/><Relationship Id="rId2" Type="http://schemas.microsoft.com/office/2007/relationships/media" Target="../media/media7.wav"/><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wav"/><Relationship Id="rId2" Type="http://schemas.microsoft.com/office/2007/relationships/media" Target="../media/media8.wav"/><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1.1 Multiplication tables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mc:Choice xmlns:p14="http://schemas.microsoft.com/office/powerpoint/2010/main" Requires="p14">
      <p:transition spd="slow" p14:dur="2000" advTm="7889"/>
    </mc:Choice>
    <mc:Fallback>
      <p:transition spd="slow" advTm="78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a:t>https://</a:t>
            </a:r>
            <a:r>
              <a:rPr lang="en-CA" sz="1800" dirty="0" smtClean="0"/>
              <a:t>en.wikipedia.org/wiki/Multiplication_table</a:t>
            </a:r>
            <a:endParaRPr lang="en-CA" sz="1800" dirty="0"/>
          </a:p>
        </p:txBody>
      </p:sp>
      <p:sp>
        <p:nvSpPr>
          <p:cNvPr id="4" name="Footer Placeholder 3"/>
          <p:cNvSpPr>
            <a:spLocks noGrp="1"/>
          </p:cNvSpPr>
          <p:nvPr>
            <p:ph type="ftr" sz="quarter" idx="11"/>
          </p:nvPr>
        </p:nvSpPr>
        <p:spPr/>
        <p:txBody>
          <a:bodyPr/>
          <a:lstStyle/>
          <a:p>
            <a:r>
              <a:rPr lang="en-CA" smtClean="0"/>
              <a:t>Multiplication tables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10</a:t>
            </a:fld>
            <a:endParaRPr lang="en-CA"/>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mc:Choice xmlns:p14="http://schemas.microsoft.com/office/powerpoint/2010/main" Requires="p14">
      <p:transition spd="slow" p14:dur="2000" advTm="4762"/>
    </mc:Choice>
    <mc:Fallback>
      <p:transition spd="slow" advTm="4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None so far.</a:t>
            </a:r>
            <a:endParaRPr lang="en-CA" sz="1800" dirty="0"/>
          </a:p>
        </p:txBody>
      </p:sp>
      <p:sp>
        <p:nvSpPr>
          <p:cNvPr id="4" name="Footer Placeholder 3"/>
          <p:cNvSpPr>
            <a:spLocks noGrp="1"/>
          </p:cNvSpPr>
          <p:nvPr>
            <p:ph type="ftr" sz="quarter" idx="11"/>
          </p:nvPr>
        </p:nvSpPr>
        <p:spPr/>
        <p:txBody>
          <a:bodyPr/>
          <a:lstStyle/>
          <a:p>
            <a:r>
              <a:rPr lang="en-CA" smtClean="0"/>
              <a:t>Multiplication tables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11</a:t>
            </a:fld>
            <a:endParaRPr lang="en-CA"/>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mc:Choice xmlns:p14="http://schemas.microsoft.com/office/powerpoint/2010/main" Requires="p14">
      <p:transition spd="slow" p14:dur="2000" advTm="2161"/>
    </mc:Choice>
    <mc:Fallback>
      <p:transition spd="slow" advTm="2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smtClean="0"/>
              <a:t>These slides were prepared using the Cambria typeface. Mathematical equations use </a:t>
            </a:r>
            <a:r>
              <a:rPr lang="en-CA" sz="1800" dirty="0" smtClean="0">
                <a:latin typeface="Times New Roman" panose="02020603050405020304" pitchFamily="18" charset="0"/>
              </a:rPr>
              <a:t>Times New Roman</a:t>
            </a:r>
            <a:r>
              <a:rPr lang="en-CA" sz="1800" dirty="0" smtClean="0"/>
              <a:t>, and source code is presented using </a:t>
            </a:r>
            <a:r>
              <a:rPr lang="en-CA" sz="1800" dirty="0" smtClean="0">
                <a:latin typeface="Consolas" panose="020B0609020204030204" pitchFamily="49" charset="0"/>
                <a:cs typeface="Consolas" panose="020B0609020204030204" pitchFamily="49" charset="0"/>
              </a:rPr>
              <a:t>Consolas</a:t>
            </a:r>
            <a:r>
              <a:rPr lang="en-CA" sz="1800" dirty="0" smtClean="0"/>
              <a:t>.</a:t>
            </a:r>
          </a:p>
          <a:p>
            <a:pPr marL="0" indent="0">
              <a:buNone/>
            </a:pPr>
            <a:endParaRPr lang="en-CA" sz="1800" dirty="0" smtClean="0"/>
          </a:p>
          <a:p>
            <a:pPr marL="0" indent="0">
              <a:buNone/>
            </a:pPr>
            <a:r>
              <a:rPr lang="en-CA" sz="1800" dirty="0" smtClean="0"/>
              <a:t>The </a:t>
            </a:r>
            <a:r>
              <a:rPr lang="en-CA" sz="1800" dirty="0"/>
              <a:t>photographs of </a:t>
            </a:r>
            <a:r>
              <a:rPr lang="en-CA" sz="1800" dirty="0" smtClean="0"/>
              <a:t>flowers and a monarch butter appearing </a:t>
            </a:r>
            <a:r>
              <a:rPr lang="en-CA" sz="1800" dirty="0"/>
              <a:t>on the title slide and accenting the top of each other slide were taken at the Royal Botanical Gardens </a:t>
            </a:r>
            <a:r>
              <a:rPr lang="en-CA" sz="1800" dirty="0" smtClean="0"/>
              <a:t>in October of 2017 by </a:t>
            </a:r>
            <a:r>
              <a:rPr lang="en-CA" sz="1800" dirty="0"/>
              <a:t>Douglas Wilhelm Harder. Please see</a:t>
            </a:r>
          </a:p>
          <a:p>
            <a:pPr marL="0" indent="0" algn="ctr">
              <a:buNone/>
            </a:pPr>
            <a:r>
              <a:rPr lang="en-CA" sz="1800" dirty="0"/>
              <a:t>https://www.rbg.ca/</a:t>
            </a:r>
          </a:p>
          <a:p>
            <a:pPr marL="0" indent="0">
              <a:buNone/>
            </a:pPr>
            <a:r>
              <a:rPr lang="en-CA" sz="1800" dirty="0" smtClean="0"/>
              <a:t>for </a:t>
            </a:r>
            <a:r>
              <a:rPr lang="en-CA" sz="1800" dirty="0"/>
              <a:t>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CA" smtClean="0"/>
              <a:t>Multiplication tables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pic>
        <p:nvPicPr>
          <p:cNvPr id="11" name="Audio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mc:Choice xmlns:p14="http://schemas.microsoft.com/office/powerpoint/2010/main" Requires="p14">
      <p:transition spd="slow" p14:dur="2000" advTm="2590"/>
    </mc:Choice>
    <mc:Fallback>
      <p:transition spd="slow" advTm="25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smtClean="0"/>
              <a:t>ne</a:t>
            </a:r>
            <a:r>
              <a:rPr lang="en-CA" smtClean="0"/>
              <a:t> 112 </a:t>
            </a:r>
            <a:r>
              <a:rPr lang="en-CA" i="1" dirty="0" smtClean="0"/>
              <a:t>Linear algebra for nanotechnology engineering</a:t>
            </a:r>
            <a:r>
              <a:rPr lang="en-CA" dirty="0" smtClean="0"/>
              <a:t> 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CA" smtClean="0"/>
              <a:t>Multiplication tables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13</a:t>
            </a:fld>
            <a:endParaRPr lang="en-CA"/>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mc:Choice xmlns:p14="http://schemas.microsoft.com/office/powerpoint/2010/main" Requires="p14">
      <p:transition spd="slow" p14:dur="2000" advTm="4510"/>
    </mc:Choice>
    <mc:Fallback>
      <p:transition spd="slow" advTm="45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we will</a:t>
            </a:r>
          </a:p>
          <a:p>
            <a:pPr lvl="1"/>
            <a:r>
              <a:rPr lang="en-US" dirty="0" smtClean="0"/>
              <a:t>Review the multiplication tables</a:t>
            </a:r>
          </a:p>
          <a:p>
            <a:pPr lvl="1"/>
            <a:r>
              <a:rPr lang="en-US" dirty="0" smtClean="0"/>
              <a:t>Understand the need</a:t>
            </a:r>
            <a:endParaRPr lang="en-US" dirty="0" smtClean="0"/>
          </a:p>
          <a:p>
            <a:pPr lvl="1"/>
            <a:r>
              <a:rPr lang="en-US" dirty="0" smtClean="0"/>
              <a:t>Make some observations that may make it less boring</a:t>
            </a:r>
            <a:endParaRPr lang="en-US" dirty="0" smtClean="0"/>
          </a:p>
        </p:txBody>
      </p:sp>
      <p:sp>
        <p:nvSpPr>
          <p:cNvPr id="4" name="Footer Placeholder 3"/>
          <p:cNvSpPr>
            <a:spLocks noGrp="1"/>
          </p:cNvSpPr>
          <p:nvPr>
            <p:ph type="ftr" sz="quarter" idx="11"/>
          </p:nvPr>
        </p:nvSpPr>
        <p:spPr/>
        <p:txBody>
          <a:bodyPr/>
          <a:lstStyle/>
          <a:p>
            <a:r>
              <a:rPr lang="en-CA" smtClean="0"/>
              <a:t>Multiplication tables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2</a:t>
            </a:fld>
            <a:endParaRPr lang="en-CA"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mc:Choice xmlns:p14="http://schemas.microsoft.com/office/powerpoint/2010/main" Requires="p14">
      <p:transition spd="slow" p14:dur="2000" advTm="16043"/>
    </mc:Choice>
    <mc:Fallback>
      <p:transition spd="slow" advTm="16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tables</a:t>
            </a:r>
            <a:endParaRPr lang="en-CA" dirty="0"/>
          </a:p>
        </p:txBody>
      </p:sp>
      <p:sp>
        <p:nvSpPr>
          <p:cNvPr id="3" name="Content Placeholder 2"/>
          <p:cNvSpPr>
            <a:spLocks noGrp="1"/>
          </p:cNvSpPr>
          <p:nvPr>
            <p:ph idx="1"/>
          </p:nvPr>
        </p:nvSpPr>
        <p:spPr/>
        <p:txBody>
          <a:bodyPr/>
          <a:lstStyle/>
          <a:p>
            <a:r>
              <a:rPr lang="en-US" dirty="0" smtClean="0"/>
              <a:t>A student once complained that the midterm was too difficult:</a:t>
            </a:r>
          </a:p>
          <a:p>
            <a:pPr lvl="1"/>
            <a:r>
              <a:rPr lang="en-US" dirty="0" smtClean="0"/>
              <a:t>I pointed out the question required you to calculate </a:t>
            </a:r>
            <a:r>
              <a:rPr lang="en-US" dirty="0" smtClean="0">
                <a:latin typeface="Times New Roman" panose="02020603050405020304" pitchFamily="18" charset="0"/>
              </a:rPr>
              <a:t>0.7 </a:t>
            </a:r>
            <a:r>
              <a:rPr lang="en-US" dirty="0">
                <a:latin typeface="Times New Roman" panose="02020603050405020304" pitchFamily="18" charset="0"/>
              </a:rPr>
              <a:t>×</a:t>
            </a:r>
            <a:r>
              <a:rPr lang="en-US" dirty="0" smtClean="0">
                <a:latin typeface="Times New Roman" panose="02020603050405020304" pitchFamily="18" charset="0"/>
              </a:rPr>
              <a:t> 0.5</a:t>
            </a:r>
          </a:p>
          <a:p>
            <a:pPr lvl="1"/>
            <a:r>
              <a:rPr lang="en-US" dirty="0" smtClean="0"/>
              <a:t>I asked “what is seven times five?”</a:t>
            </a:r>
          </a:p>
          <a:p>
            <a:pPr lvl="1"/>
            <a:r>
              <a:rPr lang="en-US" dirty="0" smtClean="0"/>
              <a:t>The response:</a:t>
            </a:r>
          </a:p>
          <a:p>
            <a:pPr marL="914400" lvl="2" indent="0">
              <a:buNone/>
            </a:pPr>
            <a:r>
              <a:rPr lang="en-US" dirty="0" smtClean="0"/>
              <a:t>“Seven is three plus four,</a:t>
            </a:r>
          </a:p>
          <a:p>
            <a:pPr marL="914400" lvl="2" indent="0">
              <a:buNone/>
            </a:pPr>
            <a:r>
              <a:rPr lang="en-US" dirty="0" smtClean="0"/>
              <a:t>  three times </a:t>
            </a:r>
            <a:r>
              <a:rPr lang="en-US" dirty="0" smtClean="0"/>
              <a:t>five is fifteen,</a:t>
            </a:r>
          </a:p>
          <a:p>
            <a:pPr marL="914400" lvl="2" indent="0">
              <a:buNone/>
            </a:pPr>
            <a:r>
              <a:rPr lang="en-US" dirty="0" smtClean="0"/>
              <a:t>  four times five is twenty,</a:t>
            </a:r>
          </a:p>
          <a:p>
            <a:pPr marL="914400" lvl="2" indent="0">
              <a:buNone/>
            </a:pPr>
            <a:r>
              <a:rPr lang="en-US" dirty="0" smtClean="0"/>
              <a:t>  so seven times five is fifteen plus twenty or thirty five.”</a:t>
            </a:r>
          </a:p>
          <a:p>
            <a:pPr lvl="2"/>
            <a:endParaRPr lang="en-US" dirty="0"/>
          </a:p>
          <a:p>
            <a:r>
              <a:rPr lang="en-US" dirty="0" smtClean="0"/>
              <a:t>Great answer for grade six…</a:t>
            </a:r>
          </a:p>
        </p:txBody>
      </p:sp>
      <p:sp>
        <p:nvSpPr>
          <p:cNvPr id="9" name="Footer Placeholder 8"/>
          <p:cNvSpPr>
            <a:spLocks noGrp="1"/>
          </p:cNvSpPr>
          <p:nvPr>
            <p:ph type="ftr" sz="quarter" idx="11"/>
          </p:nvPr>
        </p:nvSpPr>
        <p:spPr/>
        <p:txBody>
          <a:bodyPr/>
          <a:lstStyle/>
          <a:p>
            <a:r>
              <a:rPr lang="en-CA" smtClean="0"/>
              <a:t>Multiplication tables</a:t>
            </a:r>
            <a:endParaRPr lang="en-CA"/>
          </a:p>
        </p:txBody>
      </p:sp>
      <p:sp>
        <p:nvSpPr>
          <p:cNvPr id="10" name="Slide Number Placeholder 9"/>
          <p:cNvSpPr>
            <a:spLocks noGrp="1"/>
          </p:cNvSpPr>
          <p:nvPr>
            <p:ph type="sldNum" sz="quarter" idx="12"/>
          </p:nvPr>
        </p:nvSpPr>
        <p:spPr/>
        <p:txBody>
          <a:bodyPr/>
          <a:lstStyle/>
          <a:p>
            <a:fld id="{42EF6DC8-DA9C-4533-8A40-BB00A2545AF8}" type="slidenum">
              <a:rPr lang="en-CA" smtClean="0"/>
              <a:pPr/>
              <a:t>3</a:t>
            </a:fld>
            <a:endParaRPr lang="en-CA" dirty="0"/>
          </a:p>
        </p:txBody>
      </p:sp>
      <p:pic>
        <p:nvPicPr>
          <p:cNvPr id="14" name="Audio 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927398072"/>
      </p:ext>
    </p:extLst>
  </p:cSld>
  <p:clrMapOvr>
    <a:masterClrMapping/>
  </p:clrMapOvr>
  <mc:AlternateContent xmlns:mc="http://schemas.openxmlformats.org/markup-compatibility/2006">
    <mc:Choice xmlns:p14="http://schemas.microsoft.com/office/powerpoint/2010/main" Requires="p14">
      <p:transition spd="slow" p14:dur="2000" advTm="28524"/>
    </mc:Choice>
    <mc:Fallback>
      <p:transition spd="slow" advTm="28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tables</a:t>
            </a:r>
            <a:endParaRPr lang="en-CA" dirty="0"/>
          </a:p>
        </p:txBody>
      </p:sp>
      <p:sp>
        <p:nvSpPr>
          <p:cNvPr id="3" name="Content Placeholder 2"/>
          <p:cNvSpPr>
            <a:spLocks noGrp="1"/>
          </p:cNvSpPr>
          <p:nvPr>
            <p:ph idx="1"/>
          </p:nvPr>
        </p:nvSpPr>
        <p:spPr/>
        <p:txBody>
          <a:bodyPr/>
          <a:lstStyle/>
          <a:p>
            <a:r>
              <a:rPr lang="en-US" dirty="0" smtClean="0"/>
              <a:t>Why learn them now?</a:t>
            </a:r>
          </a:p>
          <a:p>
            <a:pPr lvl="1"/>
            <a:r>
              <a:rPr lang="en-US" dirty="0" smtClean="0"/>
              <a:t>We will be working with systems of linear equations</a:t>
            </a:r>
          </a:p>
          <a:p>
            <a:pPr lvl="1"/>
            <a:r>
              <a:rPr lang="en-US" dirty="0" smtClean="0"/>
              <a:t>You will see examples where you must calculate</a:t>
            </a:r>
            <a:endParaRPr lang="en-US" dirty="0"/>
          </a:p>
          <a:p>
            <a:pPr lvl="1"/>
            <a:endParaRPr lang="en-US" dirty="0" smtClean="0"/>
          </a:p>
          <a:p>
            <a:pPr lvl="1"/>
            <a:endParaRPr lang="en-US" dirty="0"/>
          </a:p>
          <a:p>
            <a:r>
              <a:rPr lang="en-US" dirty="0" smtClean="0"/>
              <a:t>As we work through examples, you have the choice to:</a:t>
            </a:r>
          </a:p>
          <a:p>
            <a:pPr lvl="1"/>
            <a:r>
              <a:rPr lang="en-US" dirty="0" smtClean="0"/>
              <a:t>Passively watch the example</a:t>
            </a:r>
          </a:p>
          <a:p>
            <a:pPr lvl="1"/>
            <a:r>
              <a:rPr lang="en-US" dirty="0" smtClean="0"/>
              <a:t>Actively follow along and anticipate future steps</a:t>
            </a:r>
          </a:p>
          <a:p>
            <a:pPr lvl="1"/>
            <a:endParaRPr lang="en-US" dirty="0"/>
          </a:p>
          <a:p>
            <a:r>
              <a:rPr lang="en-US" dirty="0" smtClean="0"/>
              <a:t>Similarly, while doing homework, you can either:</a:t>
            </a:r>
          </a:p>
          <a:p>
            <a:pPr lvl="1"/>
            <a:r>
              <a:rPr lang="en-US" dirty="0" smtClean="0"/>
              <a:t>Spend inordinate amounts of time using your calculator</a:t>
            </a:r>
          </a:p>
          <a:p>
            <a:pPr lvl="1"/>
            <a:r>
              <a:rPr lang="en-US" dirty="0" smtClean="0"/>
              <a:t>Focus on the concepts being demonstrated, not the arithmetic</a:t>
            </a:r>
          </a:p>
          <a:p>
            <a:pPr lvl="1"/>
            <a:endParaRPr lang="en-US" dirty="0" smtClean="0"/>
          </a:p>
          <a:p>
            <a:endParaRPr lang="en-US" dirty="0" smtClean="0"/>
          </a:p>
        </p:txBody>
      </p:sp>
      <p:sp>
        <p:nvSpPr>
          <p:cNvPr id="9" name="Footer Placeholder 8"/>
          <p:cNvSpPr>
            <a:spLocks noGrp="1"/>
          </p:cNvSpPr>
          <p:nvPr>
            <p:ph type="ftr" sz="quarter" idx="11"/>
          </p:nvPr>
        </p:nvSpPr>
        <p:spPr/>
        <p:txBody>
          <a:bodyPr/>
          <a:lstStyle/>
          <a:p>
            <a:r>
              <a:rPr lang="en-CA" smtClean="0"/>
              <a:t>Multiplication tables</a:t>
            </a:r>
            <a:endParaRPr lang="en-CA"/>
          </a:p>
        </p:txBody>
      </p:sp>
      <p:sp>
        <p:nvSpPr>
          <p:cNvPr id="10" name="Slide Number Placeholder 9"/>
          <p:cNvSpPr>
            <a:spLocks noGrp="1"/>
          </p:cNvSpPr>
          <p:nvPr>
            <p:ph type="sldNum" sz="quarter" idx="12"/>
          </p:nvPr>
        </p:nvSpPr>
        <p:spPr/>
        <p:txBody>
          <a:bodyPr/>
          <a:lstStyle/>
          <a:p>
            <a:fld id="{42EF6DC8-DA9C-4533-8A40-BB00A2545AF8}" type="slidenum">
              <a:rPr lang="en-CA" smtClean="0"/>
              <a:pPr/>
              <a:t>4</a:t>
            </a:fld>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1674044757"/>
              </p:ext>
            </p:extLst>
          </p:nvPr>
        </p:nvGraphicFramePr>
        <p:xfrm>
          <a:off x="3225800" y="2857500"/>
          <a:ext cx="393700" cy="609600"/>
        </p:xfrm>
        <a:graphic>
          <a:graphicData uri="http://schemas.openxmlformats.org/presentationml/2006/ole">
            <mc:AlternateContent xmlns:mc="http://schemas.openxmlformats.org/markup-compatibility/2006">
              <mc:Choice xmlns:v="urn:schemas-microsoft-com:vml" Requires="v">
                <p:oleObj spid="_x0000_s19471" name="Equation" r:id="rId6" imgW="393480" imgH="609480" progId="Equation.DSMT4">
                  <p:embed/>
                </p:oleObj>
              </mc:Choice>
              <mc:Fallback>
                <p:oleObj name="Equation" r:id="rId6" imgW="393480" imgH="609480" progId="Equation.DSMT4">
                  <p:embed/>
                  <p:pic>
                    <p:nvPicPr>
                      <p:cNvPr id="0" name="Object 5"/>
                      <p:cNvPicPr>
                        <a:picLocks noChangeAspect="1" noChangeArrowheads="1"/>
                      </p:cNvPicPr>
                      <p:nvPr/>
                    </p:nvPicPr>
                    <p:blipFill>
                      <a:blip r:embed="rId7"/>
                      <a:srcRect/>
                      <a:stretch>
                        <a:fillRect/>
                      </a:stretch>
                    </p:blipFill>
                    <p:spPr bwMode="auto">
                      <a:xfrm>
                        <a:off x="3225800" y="2857500"/>
                        <a:ext cx="3937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12784636"/>
              </p:ext>
            </p:extLst>
          </p:nvPr>
        </p:nvGraphicFramePr>
        <p:xfrm>
          <a:off x="3771900" y="2840666"/>
          <a:ext cx="571500" cy="609600"/>
        </p:xfrm>
        <a:graphic>
          <a:graphicData uri="http://schemas.openxmlformats.org/presentationml/2006/ole">
            <mc:AlternateContent xmlns:mc="http://schemas.openxmlformats.org/markup-compatibility/2006">
              <mc:Choice xmlns:v="urn:schemas-microsoft-com:vml" Requires="v">
                <p:oleObj spid="_x0000_s19472" name="Equation" r:id="rId8" imgW="571320" imgH="609480" progId="Equation.DSMT4">
                  <p:embed/>
                </p:oleObj>
              </mc:Choice>
              <mc:Fallback>
                <p:oleObj name="Equation" r:id="rId8" imgW="571320" imgH="609480" progId="Equation.DSMT4">
                  <p:embed/>
                  <p:pic>
                    <p:nvPicPr>
                      <p:cNvPr id="0" name=""/>
                      <p:cNvPicPr>
                        <a:picLocks noChangeAspect="1" noChangeArrowheads="1"/>
                      </p:cNvPicPr>
                      <p:nvPr/>
                    </p:nvPicPr>
                    <p:blipFill>
                      <a:blip r:embed="rId9"/>
                      <a:srcRect/>
                      <a:stretch>
                        <a:fillRect/>
                      </a:stretch>
                    </p:blipFill>
                    <p:spPr bwMode="auto">
                      <a:xfrm>
                        <a:off x="3771900" y="2840666"/>
                        <a:ext cx="571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08131831"/>
              </p:ext>
            </p:extLst>
          </p:nvPr>
        </p:nvGraphicFramePr>
        <p:xfrm>
          <a:off x="4425950" y="2819400"/>
          <a:ext cx="558800" cy="609600"/>
        </p:xfrm>
        <a:graphic>
          <a:graphicData uri="http://schemas.openxmlformats.org/presentationml/2006/ole">
            <mc:AlternateContent xmlns:mc="http://schemas.openxmlformats.org/markup-compatibility/2006">
              <mc:Choice xmlns:v="urn:schemas-microsoft-com:vml" Requires="v">
                <p:oleObj spid="_x0000_s19473" name="Equation" r:id="rId10" imgW="558720" imgH="609480" progId="Equation.DSMT4">
                  <p:embed/>
                </p:oleObj>
              </mc:Choice>
              <mc:Fallback>
                <p:oleObj name="Equation" r:id="rId10" imgW="558720" imgH="609480" progId="Equation.DSMT4">
                  <p:embed/>
                  <p:pic>
                    <p:nvPicPr>
                      <p:cNvPr id="0" name=""/>
                      <p:cNvPicPr>
                        <a:picLocks noChangeAspect="1" noChangeArrowheads="1"/>
                      </p:cNvPicPr>
                      <p:nvPr/>
                    </p:nvPicPr>
                    <p:blipFill>
                      <a:blip r:embed="rId11"/>
                      <a:srcRect/>
                      <a:stretch>
                        <a:fillRect/>
                      </a:stretch>
                    </p:blipFill>
                    <p:spPr bwMode="auto">
                      <a:xfrm>
                        <a:off x="4425950" y="2819400"/>
                        <a:ext cx="558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Audio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2738620944"/>
      </p:ext>
    </p:extLst>
  </p:cSld>
  <p:clrMapOvr>
    <a:masterClrMapping/>
  </p:clrMapOvr>
  <mc:AlternateContent xmlns:mc="http://schemas.openxmlformats.org/markup-compatibility/2006">
    <mc:Choice xmlns:p14="http://schemas.microsoft.com/office/powerpoint/2010/main" Requires="p14">
      <p:transition spd="slow" p14:dur="2000" advTm="39478"/>
    </mc:Choice>
    <mc:Fallback>
      <p:transition spd="slow" advTm="39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tables</a:t>
            </a:r>
            <a:endParaRPr lang="en-CA" dirty="0"/>
          </a:p>
        </p:txBody>
      </p:sp>
      <p:sp>
        <p:nvSpPr>
          <p:cNvPr id="3" name="Content Placeholder 2"/>
          <p:cNvSpPr>
            <a:spLocks noGrp="1"/>
          </p:cNvSpPr>
          <p:nvPr>
            <p:ph idx="1"/>
          </p:nvPr>
        </p:nvSpPr>
        <p:spPr>
          <a:xfrm>
            <a:off x="457200" y="1600200"/>
            <a:ext cx="8458200" cy="4525963"/>
          </a:xfrm>
        </p:spPr>
        <p:txBody>
          <a:bodyPr/>
          <a:lstStyle/>
          <a:p>
            <a:r>
              <a:rPr lang="en-US" dirty="0" smtClean="0"/>
              <a:t>Thus, take some time to memorize this: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Don’t worry about 11- and 12-times tables…</a:t>
            </a:r>
            <a:endParaRPr lang="en-US" dirty="0"/>
          </a:p>
        </p:txBody>
      </p:sp>
      <p:sp>
        <p:nvSpPr>
          <p:cNvPr id="5" name="Footer Placeholder 4"/>
          <p:cNvSpPr>
            <a:spLocks noGrp="1"/>
          </p:cNvSpPr>
          <p:nvPr>
            <p:ph type="ftr" sz="quarter" idx="11"/>
          </p:nvPr>
        </p:nvSpPr>
        <p:spPr/>
        <p:txBody>
          <a:bodyPr/>
          <a:lstStyle/>
          <a:p>
            <a:r>
              <a:rPr lang="en-CA" smtClean="0"/>
              <a:t>Multiplication tables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5</a:t>
            </a:fld>
            <a:endParaRPr lang="en-CA"/>
          </a:p>
        </p:txBody>
      </p:sp>
      <p:graphicFrame>
        <p:nvGraphicFramePr>
          <p:cNvPr id="12" name="Table 11"/>
          <p:cNvGraphicFramePr>
            <a:graphicFrameLocks noGrp="1"/>
          </p:cNvGraphicFramePr>
          <p:nvPr>
            <p:extLst>
              <p:ext uri="{D42A27DB-BD31-4B8C-83A1-F6EECF244321}">
                <p14:modId xmlns:p14="http://schemas.microsoft.com/office/powerpoint/2010/main" val="3701690023"/>
              </p:ext>
            </p:extLst>
          </p:nvPr>
        </p:nvGraphicFramePr>
        <p:xfrm>
          <a:off x="1905000" y="2133600"/>
          <a:ext cx="5392610" cy="3657600"/>
        </p:xfrm>
        <a:graphic>
          <a:graphicData uri="http://schemas.openxmlformats.org/drawingml/2006/table">
            <a:tbl>
              <a:tblPr>
                <a:tableStyleId>{2D5ABB26-0587-4C30-8999-92F81FD0307C}</a:tableStyleId>
              </a:tblPr>
              <a:tblGrid>
                <a:gridCol w="539261"/>
                <a:gridCol w="539261"/>
                <a:gridCol w="539261"/>
                <a:gridCol w="539261"/>
                <a:gridCol w="539261"/>
                <a:gridCol w="539261"/>
                <a:gridCol w="539261"/>
                <a:gridCol w="539261"/>
                <a:gridCol w="539261"/>
                <a:gridCol w="539261"/>
              </a:tblGrid>
              <a:tr h="296485">
                <a:tc>
                  <a:txBody>
                    <a:bodyPr/>
                    <a:lstStyle/>
                    <a:p>
                      <a:pPr algn="ctr"/>
                      <a:r>
                        <a:rPr lang="en-US" sz="1800" b="1" dirty="0" smtClean="0">
                          <a:solidFill>
                            <a:schemeClr val="bg1"/>
                          </a:solidFill>
                          <a:latin typeface="Times New Roman" panose="02020603050405020304" pitchFamily="18" charset="0"/>
                          <a:cs typeface="Times New Roman" panose="02020603050405020304" pitchFamily="18" charset="0"/>
                        </a:rPr>
                        <a:t>×</a:t>
                      </a:r>
                      <a:endParaRPr lang="en-CA" sz="1800" b="1"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1</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3</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7</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9</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6485">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1</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1</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3</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7</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9</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r>
              <a:tr h="296485">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10</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6485">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3</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3</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9</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21</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27</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6485">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20</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32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36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6485">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10</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20</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30</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35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40</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45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6485">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30</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36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42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48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54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6485">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7</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7</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21</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35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42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49</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56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63</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6485">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32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40</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48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56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64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72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6485">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9</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  9</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18</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27</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36</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45</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54</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63</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72</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dirty="0" smtClean="0">
                          <a:solidFill>
                            <a:schemeClr val="bg1"/>
                          </a:solidFill>
                          <a:latin typeface="Times New Roman" panose="02020603050405020304" pitchFamily="18" charset="0"/>
                          <a:cs typeface="Times New Roman" panose="02020603050405020304" pitchFamily="18" charset="0"/>
                        </a:rPr>
                        <a:t>81</a:t>
                      </a:r>
                      <a:endParaRPr lang="en-CA" sz="1800" dirty="0">
                        <a:solidFill>
                          <a:schemeClr val="bg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pic>
        <p:nvPicPr>
          <p:cNvPr id="13" name="Audio 1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620245329"/>
      </p:ext>
    </p:extLst>
  </p:cSld>
  <p:clrMapOvr>
    <a:masterClrMapping/>
  </p:clrMapOvr>
  <mc:AlternateContent xmlns:mc="http://schemas.openxmlformats.org/markup-compatibility/2006">
    <mc:Choice xmlns:p14="http://schemas.microsoft.com/office/powerpoint/2010/main" Requires="p14">
      <p:transition spd="slow" p14:dur="2000" advTm="14541"/>
    </mc:Choice>
    <mc:Fallback>
      <p:transition spd="slow" advTm="145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a:t>
            </a:r>
            <a:endParaRPr lang="en-CA" dirty="0"/>
          </a:p>
        </p:txBody>
      </p:sp>
      <p:sp>
        <p:nvSpPr>
          <p:cNvPr id="3" name="Content Placeholder 2"/>
          <p:cNvSpPr>
            <a:spLocks noGrp="1"/>
          </p:cNvSpPr>
          <p:nvPr>
            <p:ph idx="1"/>
          </p:nvPr>
        </p:nvSpPr>
        <p:spPr>
          <a:xfrm>
            <a:off x="457200" y="1600200"/>
            <a:ext cx="8458200" cy="4525963"/>
          </a:xfrm>
        </p:spPr>
        <p:txBody>
          <a:bodyPr/>
          <a:lstStyle/>
          <a:p>
            <a:r>
              <a:rPr lang="en-US" dirty="0" smtClean="0"/>
              <a:t>Now, here are a few interesting observations:</a:t>
            </a:r>
          </a:p>
          <a:p>
            <a:pPr marL="457200" lvl="1" indent="0">
              <a:buNone/>
            </a:pPr>
            <a:r>
              <a:rPr lang="en-US" dirty="0" smtClean="0">
                <a:latin typeface="Times New Roman" panose="02020603050405020304" pitchFamily="18" charset="0"/>
              </a:rPr>
              <a:t>	</a:t>
            </a:r>
            <a:r>
              <a:rPr lang="en-US" dirty="0">
                <a:latin typeface="Times New Roman" panose="02020603050405020304" pitchFamily="18" charset="0"/>
              </a:rPr>
              <a:t>2 × </a:t>
            </a:r>
            <a:r>
              <a:rPr lang="en-US" dirty="0" smtClean="0">
                <a:latin typeface="Times New Roman" panose="02020603050405020304" pitchFamily="18" charset="0"/>
              </a:rPr>
              <a:t>2 </a:t>
            </a:r>
            <a:r>
              <a:rPr lang="en-US" dirty="0">
                <a:latin typeface="Times New Roman" panose="02020603050405020304" pitchFamily="18" charset="0"/>
              </a:rPr>
              <a:t>= </a:t>
            </a:r>
            <a:r>
              <a:rPr lang="en-US" dirty="0" smtClean="0">
                <a:latin typeface="Times New Roman" panose="02020603050405020304" pitchFamily="18" charset="0"/>
              </a:rPr>
              <a:t>  4</a:t>
            </a:r>
            <a:r>
              <a:rPr lang="en-US" dirty="0">
                <a:latin typeface="Times New Roman" panose="02020603050405020304" pitchFamily="18" charset="0"/>
              </a:rPr>
              <a:t>	</a:t>
            </a:r>
            <a:r>
              <a:rPr lang="en-US" dirty="0" smtClean="0">
                <a:latin typeface="Times New Roman" panose="02020603050405020304" pitchFamily="18" charset="0"/>
              </a:rPr>
              <a:t>1 ×   3 </a:t>
            </a:r>
            <a:r>
              <a:rPr lang="en-US" dirty="0">
                <a:latin typeface="Times New Roman" panose="02020603050405020304" pitchFamily="18" charset="0"/>
              </a:rPr>
              <a:t>= </a:t>
            </a:r>
            <a:r>
              <a:rPr lang="en-US" dirty="0" smtClean="0">
                <a:latin typeface="Times New Roman" panose="02020603050405020304" pitchFamily="18" charset="0"/>
              </a:rPr>
              <a:t>  3 </a:t>
            </a:r>
            <a:r>
              <a:rPr lang="en-US" dirty="0">
                <a:latin typeface="Times New Roman" panose="02020603050405020304" pitchFamily="18" charset="0"/>
              </a:rPr>
              <a:t>= </a:t>
            </a:r>
            <a:r>
              <a:rPr lang="en-US" dirty="0" smtClean="0">
                <a:latin typeface="Times New Roman" panose="02020603050405020304" pitchFamily="18" charset="0"/>
              </a:rPr>
              <a:t>  4 </a:t>
            </a:r>
            <a:r>
              <a:rPr lang="en-US" dirty="0">
                <a:latin typeface="Times New Roman" panose="02020603050405020304" pitchFamily="18" charset="0"/>
              </a:rPr>
              <a:t>– 1 	</a:t>
            </a:r>
            <a:r>
              <a:rPr lang="en-US" dirty="0" smtClean="0">
                <a:latin typeface="Times New Roman" panose="02020603050405020304" pitchFamily="18" charset="0"/>
              </a:rPr>
              <a:t>0 ×   4 </a:t>
            </a:r>
            <a:r>
              <a:rPr lang="en-US" dirty="0">
                <a:latin typeface="Times New Roman" panose="02020603050405020304" pitchFamily="18" charset="0"/>
              </a:rPr>
              <a:t>= </a:t>
            </a:r>
            <a:r>
              <a:rPr lang="en-US" dirty="0" smtClean="0">
                <a:latin typeface="Times New Roman" panose="02020603050405020304" pitchFamily="18" charset="0"/>
              </a:rPr>
              <a:t>  0 </a:t>
            </a:r>
            <a:r>
              <a:rPr lang="en-US" dirty="0">
                <a:latin typeface="Times New Roman" panose="02020603050405020304" pitchFamily="18" charset="0"/>
              </a:rPr>
              <a:t>= </a:t>
            </a:r>
            <a:r>
              <a:rPr lang="en-US" dirty="0" smtClean="0">
                <a:latin typeface="Times New Roman" panose="02020603050405020304" pitchFamily="18" charset="0"/>
              </a:rPr>
              <a:t>  4 </a:t>
            </a:r>
            <a:r>
              <a:rPr lang="en-US" dirty="0">
                <a:latin typeface="Times New Roman" panose="02020603050405020304" pitchFamily="18" charset="0"/>
              </a:rPr>
              <a:t>– </a:t>
            </a:r>
            <a:r>
              <a:rPr lang="en-US" dirty="0" smtClean="0">
                <a:latin typeface="Times New Roman" panose="02020603050405020304" pitchFamily="18" charset="0"/>
              </a:rPr>
              <a:t>4</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3 × 3 </a:t>
            </a:r>
            <a:r>
              <a:rPr lang="en-US" dirty="0">
                <a:latin typeface="Times New Roman" panose="02020603050405020304" pitchFamily="18" charset="0"/>
              </a:rPr>
              <a:t>=   </a:t>
            </a:r>
            <a:r>
              <a:rPr lang="en-US" dirty="0" smtClean="0">
                <a:latin typeface="Times New Roman" panose="02020603050405020304" pitchFamily="18" charset="0"/>
              </a:rPr>
              <a:t>9</a:t>
            </a:r>
            <a:r>
              <a:rPr lang="en-US" dirty="0">
                <a:latin typeface="Times New Roman" panose="02020603050405020304" pitchFamily="18" charset="0"/>
              </a:rPr>
              <a:t>	</a:t>
            </a:r>
            <a:r>
              <a:rPr lang="en-US" dirty="0" smtClean="0">
                <a:latin typeface="Times New Roman" panose="02020603050405020304" pitchFamily="18" charset="0"/>
              </a:rPr>
              <a:t>2 ×   4 </a:t>
            </a:r>
            <a:r>
              <a:rPr lang="en-US" dirty="0">
                <a:latin typeface="Times New Roman" panose="02020603050405020304" pitchFamily="18" charset="0"/>
              </a:rPr>
              <a:t>=   </a:t>
            </a:r>
            <a:r>
              <a:rPr lang="en-US" dirty="0" smtClean="0">
                <a:latin typeface="Times New Roman" panose="02020603050405020304" pitchFamily="18" charset="0"/>
              </a:rPr>
              <a:t>8 </a:t>
            </a:r>
            <a:r>
              <a:rPr lang="en-US" dirty="0">
                <a:latin typeface="Times New Roman" panose="02020603050405020304" pitchFamily="18" charset="0"/>
              </a:rPr>
              <a:t>=   </a:t>
            </a:r>
            <a:r>
              <a:rPr lang="en-US" dirty="0" smtClean="0">
                <a:latin typeface="Times New Roman" panose="02020603050405020304" pitchFamily="18" charset="0"/>
              </a:rPr>
              <a:t>9 </a:t>
            </a:r>
            <a:r>
              <a:rPr lang="en-US" dirty="0">
                <a:latin typeface="Times New Roman" panose="02020603050405020304" pitchFamily="18" charset="0"/>
              </a:rPr>
              <a:t>– 1 	</a:t>
            </a:r>
            <a:r>
              <a:rPr lang="en-US" dirty="0" smtClean="0">
                <a:latin typeface="Times New Roman" panose="02020603050405020304" pitchFamily="18" charset="0"/>
              </a:rPr>
              <a:t>1 ×   5 </a:t>
            </a:r>
            <a:r>
              <a:rPr lang="en-US" dirty="0">
                <a:latin typeface="Times New Roman" panose="02020603050405020304" pitchFamily="18" charset="0"/>
              </a:rPr>
              <a:t>=   </a:t>
            </a:r>
            <a:r>
              <a:rPr lang="en-US" dirty="0" smtClean="0">
                <a:latin typeface="Times New Roman" panose="02020603050405020304" pitchFamily="18" charset="0"/>
              </a:rPr>
              <a:t>5 </a:t>
            </a:r>
            <a:r>
              <a:rPr lang="en-US" dirty="0">
                <a:latin typeface="Times New Roman" panose="02020603050405020304" pitchFamily="18" charset="0"/>
              </a:rPr>
              <a:t>=   </a:t>
            </a:r>
            <a:r>
              <a:rPr lang="en-US" dirty="0" smtClean="0">
                <a:latin typeface="Times New Roman" panose="02020603050405020304" pitchFamily="18" charset="0"/>
              </a:rPr>
              <a:t>9 </a:t>
            </a:r>
            <a:r>
              <a:rPr lang="en-US" dirty="0">
                <a:latin typeface="Times New Roman" panose="02020603050405020304" pitchFamily="18" charset="0"/>
              </a:rPr>
              <a:t>– 4</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4 × 4 </a:t>
            </a:r>
            <a:r>
              <a:rPr lang="en-US" dirty="0">
                <a:latin typeface="Times New Roman" panose="02020603050405020304" pitchFamily="18" charset="0"/>
              </a:rPr>
              <a:t>= </a:t>
            </a:r>
            <a:r>
              <a:rPr lang="en-US" dirty="0" smtClean="0">
                <a:latin typeface="Times New Roman" panose="02020603050405020304" pitchFamily="18" charset="0"/>
              </a:rPr>
              <a:t>16</a:t>
            </a:r>
            <a:r>
              <a:rPr lang="en-US" dirty="0">
                <a:latin typeface="Times New Roman" panose="02020603050405020304" pitchFamily="18" charset="0"/>
              </a:rPr>
              <a:t>	</a:t>
            </a:r>
            <a:r>
              <a:rPr lang="en-US" dirty="0" smtClean="0">
                <a:latin typeface="Times New Roman" panose="02020603050405020304" pitchFamily="18" charset="0"/>
              </a:rPr>
              <a:t>3 ×   5 </a:t>
            </a:r>
            <a:r>
              <a:rPr lang="en-US" dirty="0">
                <a:latin typeface="Times New Roman" panose="02020603050405020304" pitchFamily="18" charset="0"/>
              </a:rPr>
              <a:t>= </a:t>
            </a:r>
            <a:r>
              <a:rPr lang="en-US" dirty="0" smtClean="0">
                <a:latin typeface="Times New Roman" panose="02020603050405020304" pitchFamily="18" charset="0"/>
              </a:rPr>
              <a:t>15 </a:t>
            </a:r>
            <a:r>
              <a:rPr lang="en-US" dirty="0">
                <a:latin typeface="Times New Roman" panose="02020603050405020304" pitchFamily="18" charset="0"/>
              </a:rPr>
              <a:t>= </a:t>
            </a:r>
            <a:r>
              <a:rPr lang="en-US" dirty="0" smtClean="0">
                <a:latin typeface="Times New Roman" panose="02020603050405020304" pitchFamily="18" charset="0"/>
              </a:rPr>
              <a:t>16 </a:t>
            </a:r>
            <a:r>
              <a:rPr lang="en-US" dirty="0">
                <a:latin typeface="Times New Roman" panose="02020603050405020304" pitchFamily="18" charset="0"/>
              </a:rPr>
              <a:t>– 1 	</a:t>
            </a:r>
            <a:r>
              <a:rPr lang="en-US" dirty="0" smtClean="0">
                <a:latin typeface="Times New Roman" panose="02020603050405020304" pitchFamily="18" charset="0"/>
              </a:rPr>
              <a:t>2 ×   6 </a:t>
            </a:r>
            <a:r>
              <a:rPr lang="en-US" dirty="0">
                <a:latin typeface="Times New Roman" panose="02020603050405020304" pitchFamily="18" charset="0"/>
              </a:rPr>
              <a:t>= </a:t>
            </a:r>
            <a:r>
              <a:rPr lang="en-US" dirty="0" smtClean="0">
                <a:latin typeface="Times New Roman" panose="02020603050405020304" pitchFamily="18" charset="0"/>
              </a:rPr>
              <a:t>12 </a:t>
            </a:r>
            <a:r>
              <a:rPr lang="en-US" dirty="0">
                <a:latin typeface="Times New Roman" panose="02020603050405020304" pitchFamily="18" charset="0"/>
              </a:rPr>
              <a:t>= </a:t>
            </a:r>
            <a:r>
              <a:rPr lang="en-US" dirty="0" smtClean="0">
                <a:latin typeface="Times New Roman" panose="02020603050405020304" pitchFamily="18" charset="0"/>
              </a:rPr>
              <a:t>16 </a:t>
            </a:r>
            <a:r>
              <a:rPr lang="en-US" dirty="0">
                <a:latin typeface="Times New Roman" panose="02020603050405020304" pitchFamily="18" charset="0"/>
              </a:rPr>
              <a:t>– 4</a:t>
            </a:r>
          </a:p>
          <a:p>
            <a:pPr marL="457200" lvl="1" indent="0">
              <a:buNone/>
            </a:pPr>
            <a:r>
              <a:rPr lang="en-US" dirty="0" smtClean="0">
                <a:latin typeface="Times New Roman" panose="02020603050405020304" pitchFamily="18" charset="0"/>
              </a:rPr>
              <a:t>	5 × 5 = 25	4 ×   6 = 24 = 25 – 1 	3 ×   7 = 21 = 25 – 4 </a:t>
            </a:r>
          </a:p>
          <a:p>
            <a:pPr marL="457200" lvl="1" indent="0">
              <a:buNone/>
            </a:pPr>
            <a:r>
              <a:rPr lang="en-US" dirty="0" smtClean="0">
                <a:latin typeface="Times New Roman" panose="02020603050405020304" pitchFamily="18" charset="0"/>
              </a:rPr>
              <a:t>	6 × 6 = 36	5 ×   7 = 35 = 36 – 1	4 ×   8 = 32 = 36 – 4</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7 × 7 = 49	6 ×   8 = 48 = 49 – 1 	5 ×   9 = 45 = 49 – 4</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8 × 8 </a:t>
            </a:r>
            <a:r>
              <a:rPr lang="en-US" dirty="0">
                <a:latin typeface="Times New Roman" panose="02020603050405020304" pitchFamily="18" charset="0"/>
              </a:rPr>
              <a:t>= </a:t>
            </a:r>
            <a:r>
              <a:rPr lang="en-US" dirty="0" smtClean="0">
                <a:latin typeface="Times New Roman" panose="02020603050405020304" pitchFamily="18" charset="0"/>
              </a:rPr>
              <a:t>64</a:t>
            </a:r>
            <a:r>
              <a:rPr lang="en-US" dirty="0">
                <a:latin typeface="Times New Roman" panose="02020603050405020304" pitchFamily="18" charset="0"/>
              </a:rPr>
              <a:t>	</a:t>
            </a:r>
            <a:r>
              <a:rPr lang="en-US" dirty="0" smtClean="0">
                <a:latin typeface="Times New Roman" panose="02020603050405020304" pitchFamily="18" charset="0"/>
              </a:rPr>
              <a:t>7 ×   9 </a:t>
            </a:r>
            <a:r>
              <a:rPr lang="en-US" dirty="0">
                <a:latin typeface="Times New Roman" panose="02020603050405020304" pitchFamily="18" charset="0"/>
              </a:rPr>
              <a:t>= </a:t>
            </a:r>
            <a:r>
              <a:rPr lang="en-US" dirty="0" smtClean="0">
                <a:latin typeface="Times New Roman" panose="02020603050405020304" pitchFamily="18" charset="0"/>
              </a:rPr>
              <a:t>63 </a:t>
            </a:r>
            <a:r>
              <a:rPr lang="en-US" dirty="0">
                <a:latin typeface="Times New Roman" panose="02020603050405020304" pitchFamily="18" charset="0"/>
              </a:rPr>
              <a:t>= </a:t>
            </a:r>
            <a:r>
              <a:rPr lang="en-US" dirty="0" smtClean="0">
                <a:latin typeface="Times New Roman" panose="02020603050405020304" pitchFamily="18" charset="0"/>
              </a:rPr>
              <a:t>64 </a:t>
            </a:r>
            <a:r>
              <a:rPr lang="en-US" dirty="0">
                <a:latin typeface="Times New Roman" panose="02020603050405020304" pitchFamily="18" charset="0"/>
              </a:rPr>
              <a:t>– 1 	</a:t>
            </a:r>
            <a:r>
              <a:rPr lang="en-US" dirty="0" smtClean="0">
                <a:latin typeface="Times New Roman" panose="02020603050405020304" pitchFamily="18" charset="0"/>
              </a:rPr>
              <a:t>6 × 10 </a:t>
            </a:r>
            <a:r>
              <a:rPr lang="en-US" dirty="0">
                <a:latin typeface="Times New Roman" panose="02020603050405020304" pitchFamily="18" charset="0"/>
              </a:rPr>
              <a:t>= </a:t>
            </a:r>
            <a:r>
              <a:rPr lang="en-US" dirty="0" smtClean="0">
                <a:latin typeface="Times New Roman" panose="02020603050405020304" pitchFamily="18" charset="0"/>
              </a:rPr>
              <a:t>60 </a:t>
            </a:r>
            <a:r>
              <a:rPr lang="en-US" dirty="0">
                <a:latin typeface="Times New Roman" panose="02020603050405020304" pitchFamily="18" charset="0"/>
              </a:rPr>
              <a:t>= </a:t>
            </a:r>
            <a:r>
              <a:rPr lang="en-US" dirty="0" smtClean="0">
                <a:latin typeface="Times New Roman" panose="02020603050405020304" pitchFamily="18" charset="0"/>
              </a:rPr>
              <a:t>64 </a:t>
            </a:r>
            <a:r>
              <a:rPr lang="en-US" dirty="0">
                <a:latin typeface="Times New Roman" panose="02020603050405020304" pitchFamily="18" charset="0"/>
              </a:rPr>
              <a:t>– 4</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9 × 9 </a:t>
            </a:r>
            <a:r>
              <a:rPr lang="en-US" dirty="0">
                <a:latin typeface="Times New Roman" panose="02020603050405020304" pitchFamily="18" charset="0"/>
              </a:rPr>
              <a:t>= </a:t>
            </a:r>
            <a:r>
              <a:rPr lang="en-US" dirty="0" smtClean="0">
                <a:latin typeface="Times New Roman" panose="02020603050405020304" pitchFamily="18" charset="0"/>
              </a:rPr>
              <a:t>81</a:t>
            </a:r>
            <a:r>
              <a:rPr lang="en-US" dirty="0">
                <a:latin typeface="Times New Roman" panose="02020603050405020304" pitchFamily="18" charset="0"/>
              </a:rPr>
              <a:t>	</a:t>
            </a:r>
            <a:r>
              <a:rPr lang="en-US" dirty="0" smtClean="0">
                <a:latin typeface="Times New Roman" panose="02020603050405020304" pitchFamily="18" charset="0"/>
              </a:rPr>
              <a:t>8 × 10 </a:t>
            </a:r>
            <a:r>
              <a:rPr lang="en-US" dirty="0">
                <a:latin typeface="Times New Roman" panose="02020603050405020304" pitchFamily="18" charset="0"/>
              </a:rPr>
              <a:t>= </a:t>
            </a:r>
            <a:r>
              <a:rPr lang="en-US" dirty="0" smtClean="0">
                <a:latin typeface="Times New Roman" panose="02020603050405020304" pitchFamily="18" charset="0"/>
              </a:rPr>
              <a:t>80 </a:t>
            </a:r>
            <a:r>
              <a:rPr lang="en-US" dirty="0">
                <a:latin typeface="Times New Roman" panose="02020603050405020304" pitchFamily="18" charset="0"/>
              </a:rPr>
              <a:t>= </a:t>
            </a:r>
            <a:r>
              <a:rPr lang="en-US" dirty="0" smtClean="0">
                <a:latin typeface="Times New Roman" panose="02020603050405020304" pitchFamily="18" charset="0"/>
              </a:rPr>
              <a:t>81 </a:t>
            </a:r>
            <a:r>
              <a:rPr lang="en-US" dirty="0">
                <a:latin typeface="Times New Roman" panose="02020603050405020304" pitchFamily="18" charset="0"/>
              </a:rPr>
              <a:t>– 1 	</a:t>
            </a:r>
            <a:r>
              <a:rPr lang="en-US" dirty="0" smtClean="0">
                <a:latin typeface="Times New Roman" panose="02020603050405020304" pitchFamily="18" charset="0"/>
              </a:rPr>
              <a:t>7 × 11 </a:t>
            </a:r>
            <a:r>
              <a:rPr lang="en-US" dirty="0">
                <a:latin typeface="Times New Roman" panose="02020603050405020304" pitchFamily="18" charset="0"/>
              </a:rPr>
              <a:t>= </a:t>
            </a:r>
            <a:r>
              <a:rPr lang="en-US" dirty="0" smtClean="0">
                <a:latin typeface="Times New Roman" panose="02020603050405020304" pitchFamily="18" charset="0"/>
              </a:rPr>
              <a:t>77 </a:t>
            </a:r>
            <a:r>
              <a:rPr lang="en-US" dirty="0">
                <a:latin typeface="Times New Roman" panose="02020603050405020304" pitchFamily="18" charset="0"/>
              </a:rPr>
              <a:t>= </a:t>
            </a:r>
            <a:r>
              <a:rPr lang="en-US" dirty="0" smtClean="0">
                <a:latin typeface="Times New Roman" panose="02020603050405020304" pitchFamily="18" charset="0"/>
              </a:rPr>
              <a:t>81 </a:t>
            </a:r>
            <a:r>
              <a:rPr lang="en-US" dirty="0">
                <a:latin typeface="Times New Roman" panose="02020603050405020304" pitchFamily="18" charset="0"/>
              </a:rPr>
              <a:t>– 4</a:t>
            </a:r>
          </a:p>
          <a:p>
            <a:endParaRPr lang="en-US" dirty="0" smtClean="0"/>
          </a:p>
          <a:p>
            <a:r>
              <a:rPr lang="en-US" dirty="0" smtClean="0"/>
              <a:t>Do you see a pattern?</a:t>
            </a:r>
            <a:endParaRPr lang="en-US" dirty="0"/>
          </a:p>
          <a:p>
            <a:pPr marL="457200" lvl="1" indent="0">
              <a:buNone/>
            </a:pPr>
            <a:endParaRPr lang="en-US" dirty="0" smtClean="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Multiplication tables</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6</a:t>
            </a:fld>
            <a:endParaRPr lang="en-CA"/>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36776475"/>
      </p:ext>
    </p:extLst>
  </p:cSld>
  <p:clrMapOvr>
    <a:masterClrMapping/>
  </p:clrMapOvr>
  <mc:AlternateContent xmlns:mc="http://schemas.openxmlformats.org/markup-compatibility/2006">
    <mc:Choice xmlns:p14="http://schemas.microsoft.com/office/powerpoint/2010/main" Requires="p14">
      <p:transition spd="slow" p14:dur="2000" advTm="27137"/>
    </mc:Choice>
    <mc:Fallback>
      <p:transition spd="slow" advTm="271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observations</a:t>
            </a:r>
            <a:endParaRPr lang="en-CA" dirty="0"/>
          </a:p>
        </p:txBody>
      </p:sp>
      <p:sp>
        <p:nvSpPr>
          <p:cNvPr id="3" name="Content Placeholder 2"/>
          <p:cNvSpPr>
            <a:spLocks noGrp="1"/>
          </p:cNvSpPr>
          <p:nvPr>
            <p:ph idx="1"/>
          </p:nvPr>
        </p:nvSpPr>
        <p:spPr>
          <a:xfrm>
            <a:off x="457200" y="1600200"/>
            <a:ext cx="8458200" cy="4525963"/>
          </a:xfrm>
        </p:spPr>
        <p:txBody>
          <a:bodyPr/>
          <a:lstStyle/>
          <a:p>
            <a:r>
              <a:rPr lang="en-US" dirty="0" smtClean="0"/>
              <a:t>How about now?</a:t>
            </a:r>
          </a:p>
          <a:p>
            <a:pPr marL="457200" lvl="1" indent="0">
              <a:buNone/>
            </a:pPr>
            <a:endParaRPr lang="en-US" dirty="0" smtClean="0">
              <a:latin typeface="Times New Roman" panose="02020603050405020304" pitchFamily="18" charset="0"/>
            </a:endParaRPr>
          </a:p>
          <a:p>
            <a:pPr marL="457200" lvl="1" indent="0">
              <a:buNone/>
            </a:pPr>
            <a:r>
              <a:rPr lang="en-US" dirty="0" smtClean="0">
                <a:latin typeface="Times New Roman" panose="02020603050405020304" pitchFamily="18" charset="0"/>
              </a:rPr>
              <a:t>	  7 </a:t>
            </a:r>
            <a:r>
              <a:rPr lang="en-US" dirty="0">
                <a:latin typeface="Times New Roman" panose="02020603050405020304" pitchFamily="18" charset="0"/>
              </a:rPr>
              <a:t>× </a:t>
            </a:r>
            <a:r>
              <a:rPr lang="en-US" dirty="0" smtClean="0">
                <a:latin typeface="Times New Roman" panose="02020603050405020304" pitchFamily="18" charset="0"/>
              </a:rPr>
              <a:t>  7 </a:t>
            </a:r>
            <a:r>
              <a:rPr lang="en-US" dirty="0">
                <a:latin typeface="Times New Roman" panose="02020603050405020304" pitchFamily="18" charset="0"/>
              </a:rPr>
              <a:t>= </a:t>
            </a:r>
            <a:r>
              <a:rPr lang="en-US" dirty="0" smtClean="0">
                <a:latin typeface="Times New Roman" panose="02020603050405020304" pitchFamily="18" charset="0"/>
              </a:rPr>
              <a:t>  49</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  6 ×   8 </a:t>
            </a:r>
            <a:r>
              <a:rPr lang="en-US" dirty="0">
                <a:latin typeface="Times New Roman" panose="02020603050405020304" pitchFamily="18" charset="0"/>
              </a:rPr>
              <a:t>= </a:t>
            </a:r>
            <a:r>
              <a:rPr lang="en-US" dirty="0" smtClean="0">
                <a:latin typeface="Times New Roman" panose="02020603050405020304" pitchFamily="18" charset="0"/>
              </a:rPr>
              <a:t>  48 = 49 –   1</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  5 ×   9 </a:t>
            </a:r>
            <a:r>
              <a:rPr lang="en-US" dirty="0">
                <a:latin typeface="Times New Roman" panose="02020603050405020304" pitchFamily="18" charset="0"/>
              </a:rPr>
              <a:t>= </a:t>
            </a:r>
            <a:r>
              <a:rPr lang="en-US" dirty="0" smtClean="0">
                <a:latin typeface="Times New Roman" panose="02020603050405020304" pitchFamily="18" charset="0"/>
              </a:rPr>
              <a:t>  45 = 49 –   4</a:t>
            </a:r>
            <a:endParaRPr lang="en-US" dirty="0">
              <a:latin typeface="Times New Roman" panose="02020603050405020304" pitchFamily="18" charset="0"/>
            </a:endParaRPr>
          </a:p>
          <a:p>
            <a:pPr marL="457200" lvl="1" indent="0">
              <a:buNone/>
            </a:pPr>
            <a:r>
              <a:rPr lang="en-US" dirty="0" smtClean="0">
                <a:latin typeface="Times New Roman" panose="02020603050405020304" pitchFamily="18" charset="0"/>
              </a:rPr>
              <a:t>	  4 × 10 =   40 = 49 –   9 </a:t>
            </a:r>
          </a:p>
          <a:p>
            <a:pPr marL="457200" lvl="1" indent="0">
              <a:buNone/>
            </a:pPr>
            <a:r>
              <a:rPr lang="en-US" dirty="0" smtClean="0">
                <a:latin typeface="Times New Roman" panose="02020603050405020304" pitchFamily="18" charset="0"/>
              </a:rPr>
              <a:t>	  3 × 11 =   33 = 49 – 16</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  2 × 12 =   24 = 49 – 25</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  1 × 13 =   13 = 49 – 36</a:t>
            </a:r>
            <a:endParaRPr lang="en-US" dirty="0">
              <a:latin typeface="Times New Roman" panose="02020603050405020304" pitchFamily="18" charset="0"/>
            </a:endParaRP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  0 × 14 </a:t>
            </a:r>
            <a:r>
              <a:rPr lang="en-US" dirty="0">
                <a:latin typeface="Times New Roman" panose="02020603050405020304" pitchFamily="18" charset="0"/>
              </a:rPr>
              <a:t>= </a:t>
            </a:r>
            <a:r>
              <a:rPr lang="en-US" dirty="0" smtClean="0">
                <a:latin typeface="Times New Roman" panose="02020603050405020304" pitchFamily="18" charset="0"/>
              </a:rPr>
              <a:t>    0 = 49 – 49</a:t>
            </a:r>
          </a:p>
          <a:p>
            <a:pPr marL="457200" lvl="1" indent="0">
              <a:buNone/>
            </a:pPr>
            <a:r>
              <a:rPr lang="en-US" dirty="0">
                <a:latin typeface="Times New Roman" panose="02020603050405020304" pitchFamily="18" charset="0"/>
              </a:rPr>
              <a:t>	</a:t>
            </a:r>
            <a:r>
              <a:rPr lang="en-US" dirty="0" smtClean="0">
                <a:latin typeface="Times New Roman" panose="02020603050405020304" pitchFamily="18" charset="0"/>
              </a:rPr>
              <a:t>–1 </a:t>
            </a:r>
            <a:r>
              <a:rPr lang="en-US" dirty="0">
                <a:latin typeface="Times New Roman" panose="02020603050405020304" pitchFamily="18" charset="0"/>
              </a:rPr>
              <a:t>× </a:t>
            </a:r>
            <a:r>
              <a:rPr lang="en-US" dirty="0" smtClean="0">
                <a:latin typeface="Times New Roman" panose="02020603050405020304" pitchFamily="18" charset="0"/>
              </a:rPr>
              <a:t>15 </a:t>
            </a:r>
            <a:r>
              <a:rPr lang="en-US" dirty="0">
                <a:latin typeface="Times New Roman" panose="02020603050405020304" pitchFamily="18" charset="0"/>
              </a:rPr>
              <a:t>= </a:t>
            </a:r>
            <a:r>
              <a:rPr lang="en-US" dirty="0" smtClean="0">
                <a:latin typeface="Times New Roman" panose="02020603050405020304" pitchFamily="18" charset="0"/>
              </a:rPr>
              <a:t>–15 = </a:t>
            </a:r>
            <a:r>
              <a:rPr lang="en-US" dirty="0">
                <a:latin typeface="Times New Roman" panose="02020603050405020304" pitchFamily="18" charset="0"/>
              </a:rPr>
              <a:t>49 – </a:t>
            </a:r>
            <a:r>
              <a:rPr lang="en-US" dirty="0" smtClean="0">
                <a:latin typeface="Times New Roman" panose="02020603050405020304" pitchFamily="18" charset="0"/>
              </a:rPr>
              <a:t>64</a:t>
            </a: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Multiplication tables</a:t>
            </a:r>
            <a:endParaRPr lang="en-CA" dirty="0"/>
          </a:p>
        </p:txBody>
      </p:sp>
      <p:sp>
        <p:nvSpPr>
          <p:cNvPr id="5" name="Slide Number Placeholder 4"/>
          <p:cNvSpPr>
            <a:spLocks noGrp="1"/>
          </p:cNvSpPr>
          <p:nvPr>
            <p:ph type="sldNum" sz="quarter" idx="12"/>
          </p:nvPr>
        </p:nvSpPr>
        <p:spPr/>
        <p:txBody>
          <a:bodyPr/>
          <a:lstStyle/>
          <a:p>
            <a:fld id="{42EF6DC8-DA9C-4533-8A40-BB00A2545AF8}" type="slidenum">
              <a:rPr lang="en-CA" smtClean="0"/>
              <a:pPr/>
              <a:t>7</a:t>
            </a:fld>
            <a:endParaRPr lang="en-CA"/>
          </a:p>
        </p:txBody>
      </p:sp>
      <p:sp>
        <p:nvSpPr>
          <p:cNvPr id="6" name="Rectangle 5"/>
          <p:cNvSpPr/>
          <p:nvPr/>
        </p:nvSpPr>
        <p:spPr>
          <a:xfrm>
            <a:off x="4648200" y="2048818"/>
            <a:ext cx="2971800" cy="3901068"/>
          </a:xfrm>
          <a:prstGeom prst="rect">
            <a:avLst/>
          </a:prstGeom>
        </p:spPr>
        <p:txBody>
          <a:bodyPr wrap="square">
            <a:spAutoFit/>
          </a:bodyPr>
          <a:lstStyle/>
          <a:p>
            <a:pPr>
              <a:spcAft>
                <a:spcPts val="500"/>
              </a:spcAft>
            </a:pPr>
            <a:r>
              <a:rPr lang="en-US" sz="2100" dirty="0" smtClean="0">
                <a:solidFill>
                  <a:schemeClr val="bg1"/>
                </a:solidFill>
                <a:latin typeface="Times New Roman" panose="02020603050405020304" pitchFamily="18" charset="0"/>
              </a:rPr>
              <a:t>  8 ×   8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  64</a:t>
            </a:r>
          </a:p>
          <a:p>
            <a:pPr>
              <a:spcAft>
                <a:spcPts val="500"/>
              </a:spcAft>
            </a:pPr>
            <a:r>
              <a:rPr lang="en-US" sz="2100" dirty="0" smtClean="0">
                <a:solidFill>
                  <a:schemeClr val="bg1"/>
                </a:solidFill>
                <a:latin typeface="Times New Roman" panose="02020603050405020304" pitchFamily="18" charset="0"/>
              </a:rPr>
              <a:t>  7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9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  63 = 64 –   1 </a:t>
            </a:r>
            <a:endParaRPr lang="en-US" sz="2100" dirty="0">
              <a:solidFill>
                <a:schemeClr val="bg1"/>
              </a:solidFill>
              <a:latin typeface="Times New Roman" panose="02020603050405020304" pitchFamily="18" charset="0"/>
            </a:endParaRPr>
          </a:p>
          <a:p>
            <a:pPr>
              <a:spcAft>
                <a:spcPts val="500"/>
              </a:spcAft>
            </a:pPr>
            <a:r>
              <a:rPr lang="en-US" sz="2100" dirty="0" smtClean="0">
                <a:solidFill>
                  <a:schemeClr val="bg1"/>
                </a:solidFill>
                <a:latin typeface="Times New Roman" panose="02020603050405020304" pitchFamily="18" charset="0"/>
              </a:rPr>
              <a:t>  6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10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  60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64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4</a:t>
            </a:r>
            <a:endParaRPr lang="en-US" sz="2100" dirty="0">
              <a:solidFill>
                <a:schemeClr val="bg1"/>
              </a:solidFill>
              <a:latin typeface="Times New Roman" panose="02020603050405020304" pitchFamily="18" charset="0"/>
            </a:endParaRPr>
          </a:p>
          <a:p>
            <a:pPr>
              <a:spcAft>
                <a:spcPts val="500"/>
              </a:spcAft>
            </a:pPr>
            <a:r>
              <a:rPr lang="en-US" sz="2100" dirty="0" smtClean="0">
                <a:solidFill>
                  <a:schemeClr val="bg1"/>
                </a:solidFill>
                <a:latin typeface="Times New Roman" panose="02020603050405020304" pitchFamily="18" charset="0"/>
              </a:rPr>
              <a:t>  5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11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  55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64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9</a:t>
            </a:r>
            <a:endParaRPr lang="en-US" sz="2100" dirty="0">
              <a:solidFill>
                <a:schemeClr val="bg1"/>
              </a:solidFill>
              <a:latin typeface="Times New Roman" panose="02020603050405020304" pitchFamily="18" charset="0"/>
            </a:endParaRPr>
          </a:p>
          <a:p>
            <a:pPr>
              <a:spcAft>
                <a:spcPts val="500"/>
              </a:spcAft>
            </a:pPr>
            <a:r>
              <a:rPr lang="en-US" sz="2100" dirty="0" smtClean="0">
                <a:solidFill>
                  <a:schemeClr val="bg1"/>
                </a:solidFill>
                <a:latin typeface="Times New Roman" panose="02020603050405020304" pitchFamily="18" charset="0"/>
              </a:rPr>
              <a:t>  4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12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  48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64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16 </a:t>
            </a:r>
            <a:endParaRPr lang="en-US" sz="2100" dirty="0">
              <a:solidFill>
                <a:schemeClr val="bg1"/>
              </a:solidFill>
              <a:latin typeface="Times New Roman" panose="02020603050405020304" pitchFamily="18" charset="0"/>
            </a:endParaRPr>
          </a:p>
          <a:p>
            <a:pPr>
              <a:spcAft>
                <a:spcPts val="500"/>
              </a:spcAft>
            </a:pPr>
            <a:r>
              <a:rPr lang="en-US" sz="2100" dirty="0" smtClean="0">
                <a:solidFill>
                  <a:schemeClr val="bg1"/>
                </a:solidFill>
                <a:latin typeface="Times New Roman" panose="02020603050405020304" pitchFamily="18" charset="0"/>
              </a:rPr>
              <a:t>  3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13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  39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64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25</a:t>
            </a:r>
            <a:endParaRPr lang="en-US" sz="2100" dirty="0">
              <a:solidFill>
                <a:schemeClr val="bg1"/>
              </a:solidFill>
              <a:latin typeface="Times New Roman" panose="02020603050405020304" pitchFamily="18" charset="0"/>
            </a:endParaRPr>
          </a:p>
          <a:p>
            <a:pPr>
              <a:spcAft>
                <a:spcPts val="500"/>
              </a:spcAft>
            </a:pPr>
            <a:r>
              <a:rPr lang="en-US" sz="2100" dirty="0" smtClean="0">
                <a:solidFill>
                  <a:schemeClr val="bg1"/>
                </a:solidFill>
                <a:latin typeface="Times New Roman" panose="02020603050405020304" pitchFamily="18" charset="0"/>
              </a:rPr>
              <a:t>  2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14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  28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64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36</a:t>
            </a:r>
            <a:endParaRPr lang="en-US" sz="2100" dirty="0">
              <a:solidFill>
                <a:schemeClr val="bg1"/>
              </a:solidFill>
              <a:latin typeface="Times New Roman" panose="02020603050405020304" pitchFamily="18" charset="0"/>
            </a:endParaRPr>
          </a:p>
          <a:p>
            <a:pPr>
              <a:spcAft>
                <a:spcPts val="500"/>
              </a:spcAft>
            </a:pPr>
            <a:r>
              <a:rPr lang="en-US" sz="2100" dirty="0" smtClean="0">
                <a:solidFill>
                  <a:schemeClr val="bg1"/>
                </a:solidFill>
                <a:latin typeface="Times New Roman" panose="02020603050405020304" pitchFamily="18" charset="0"/>
              </a:rPr>
              <a:t>  1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15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  15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64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49</a:t>
            </a:r>
            <a:endParaRPr lang="en-US" sz="2100" dirty="0">
              <a:solidFill>
                <a:schemeClr val="bg1"/>
              </a:solidFill>
              <a:latin typeface="Times New Roman" panose="02020603050405020304" pitchFamily="18" charset="0"/>
            </a:endParaRPr>
          </a:p>
          <a:p>
            <a:pPr>
              <a:spcAft>
                <a:spcPts val="500"/>
              </a:spcAft>
            </a:pPr>
            <a:r>
              <a:rPr lang="en-US" sz="2100" dirty="0" smtClean="0">
                <a:solidFill>
                  <a:schemeClr val="bg1"/>
                </a:solidFill>
                <a:latin typeface="Times New Roman" panose="02020603050405020304" pitchFamily="18" charset="0"/>
              </a:rPr>
              <a:t>  0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16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  0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64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64</a:t>
            </a:r>
          </a:p>
          <a:p>
            <a:pPr>
              <a:spcAft>
                <a:spcPts val="500"/>
              </a:spcAft>
            </a:pPr>
            <a:r>
              <a:rPr lang="en-US" sz="2100" dirty="0" smtClean="0">
                <a:solidFill>
                  <a:schemeClr val="bg1"/>
                </a:solidFill>
                <a:latin typeface="Times New Roman" panose="02020603050405020304" pitchFamily="18" charset="0"/>
              </a:rPr>
              <a:t>–1</a:t>
            </a:r>
            <a:r>
              <a:rPr lang="en-US" sz="2100" dirty="0">
                <a:solidFill>
                  <a:schemeClr val="bg1"/>
                </a:solidFill>
                <a:latin typeface="Times New Roman" panose="02020603050405020304" pitchFamily="18" charset="0"/>
              </a:rPr>
              <a:t> × </a:t>
            </a:r>
            <a:r>
              <a:rPr lang="en-US" sz="2100" dirty="0" smtClean="0">
                <a:solidFill>
                  <a:schemeClr val="bg1"/>
                </a:solidFill>
                <a:latin typeface="Times New Roman" panose="02020603050405020304" pitchFamily="18" charset="0"/>
              </a:rPr>
              <a:t>17 </a:t>
            </a:r>
            <a:r>
              <a:rPr lang="en-US" sz="2100" dirty="0">
                <a:solidFill>
                  <a:schemeClr val="bg1"/>
                </a:solidFill>
                <a:latin typeface="Times New Roman" panose="02020603050405020304" pitchFamily="18" charset="0"/>
              </a:rPr>
              <a:t>= </a:t>
            </a:r>
            <a:r>
              <a:rPr lang="en-US" sz="2100" dirty="0" smtClean="0">
                <a:solidFill>
                  <a:schemeClr val="bg1"/>
                </a:solidFill>
                <a:latin typeface="Times New Roman" panose="02020603050405020304" pitchFamily="18" charset="0"/>
              </a:rPr>
              <a:t>–17 </a:t>
            </a:r>
            <a:r>
              <a:rPr lang="en-US" sz="2100" dirty="0">
                <a:solidFill>
                  <a:schemeClr val="bg1"/>
                </a:solidFill>
                <a:latin typeface="Times New Roman" panose="02020603050405020304" pitchFamily="18" charset="0"/>
              </a:rPr>
              <a:t>= 64 – </a:t>
            </a:r>
            <a:r>
              <a:rPr lang="en-US" sz="2100" dirty="0" smtClean="0">
                <a:solidFill>
                  <a:schemeClr val="bg1"/>
                </a:solidFill>
                <a:latin typeface="Times New Roman" panose="02020603050405020304" pitchFamily="18" charset="0"/>
              </a:rPr>
              <a:t>81</a:t>
            </a:r>
            <a:endParaRPr lang="en-US" sz="2100" dirty="0">
              <a:solidFill>
                <a:schemeClr val="bg1"/>
              </a:solidFill>
              <a:latin typeface="Times New Roman" panose="02020603050405020304" pitchFamily="18" charset="0"/>
            </a:endParaRPr>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27512733"/>
      </p:ext>
    </p:extLst>
  </p:cSld>
  <p:clrMapOvr>
    <a:masterClrMapping/>
  </p:clrMapOvr>
  <mc:AlternateContent xmlns:mc="http://schemas.openxmlformats.org/markup-compatibility/2006">
    <mc:Choice xmlns:p14="http://schemas.microsoft.com/office/powerpoint/2010/main" Requires="p14">
      <p:transition spd="slow" p14:dur="2000" advTm="12035"/>
    </mc:Choice>
    <mc:Fallback>
      <p:transition spd="slow" advTm="120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 matching</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Pause this video, and take a few seconds find the pattern</a:t>
            </a:r>
          </a:p>
          <a:p>
            <a:pPr lvl="1"/>
            <a:r>
              <a:rPr lang="en-US" dirty="0" smtClean="0"/>
              <a:t>All we need note is:</a:t>
            </a:r>
          </a:p>
          <a:p>
            <a:pPr marL="457200" lvl="1" indent="0" algn="ctr">
              <a:buNone/>
            </a:pPr>
            <a:r>
              <a:rPr lang="en-US" dirty="0" smtClean="0">
                <a:latin typeface="Times New Roman" panose="02020603050405020304" pitchFamily="18" charset="0"/>
              </a:rPr>
              <a:t>(</a:t>
            </a:r>
            <a:r>
              <a:rPr lang="en-US" i="1" dirty="0" smtClean="0">
                <a:latin typeface="Times New Roman" panose="02020603050405020304" pitchFamily="18" charset="0"/>
              </a:rPr>
              <a:t>n</a:t>
            </a:r>
            <a:r>
              <a:rPr lang="en-US" dirty="0" smtClean="0">
                <a:latin typeface="Times New Roman" panose="02020603050405020304" pitchFamily="18" charset="0"/>
              </a:rPr>
              <a:t> + 1)(</a:t>
            </a:r>
            <a:r>
              <a:rPr lang="en-US" i="1" dirty="0" smtClean="0">
                <a:latin typeface="Times New Roman" panose="02020603050405020304" pitchFamily="18" charset="0"/>
              </a:rPr>
              <a:t>n</a:t>
            </a:r>
            <a:r>
              <a:rPr lang="en-US" dirty="0" smtClean="0">
                <a:latin typeface="Times New Roman" panose="02020603050405020304" pitchFamily="18" charset="0"/>
              </a:rPr>
              <a:t> – 1) = </a:t>
            </a:r>
            <a:r>
              <a:rPr lang="en-US" i="1" dirty="0" smtClean="0">
                <a:latin typeface="Times New Roman" panose="02020603050405020304" pitchFamily="18" charset="0"/>
              </a:rPr>
              <a:t>n</a:t>
            </a:r>
            <a:r>
              <a:rPr lang="en-US" baseline="30000" dirty="0" smtClean="0">
                <a:latin typeface="Times New Roman" panose="02020603050405020304" pitchFamily="18" charset="0"/>
              </a:rPr>
              <a:t>2</a:t>
            </a:r>
            <a:r>
              <a:rPr lang="en-US" dirty="0" smtClean="0">
                <a:latin typeface="Times New Roman" panose="02020603050405020304" pitchFamily="18" charset="0"/>
              </a:rPr>
              <a:t> – 1</a:t>
            </a:r>
          </a:p>
          <a:p>
            <a:pPr marL="457200" lvl="1" indent="0" algn="ctr">
              <a:buNone/>
            </a:pPr>
            <a:r>
              <a:rPr lang="en-US" dirty="0" smtClean="0">
                <a:latin typeface="Times New Roman" panose="02020603050405020304" pitchFamily="18" charset="0"/>
              </a:rPr>
              <a:t>(</a:t>
            </a:r>
            <a:r>
              <a:rPr lang="en-US" i="1" dirty="0">
                <a:latin typeface="Times New Roman" panose="02020603050405020304" pitchFamily="18" charset="0"/>
              </a:rPr>
              <a:t>n</a:t>
            </a:r>
            <a:r>
              <a:rPr lang="en-US" dirty="0">
                <a:latin typeface="Times New Roman" panose="02020603050405020304" pitchFamily="18" charset="0"/>
              </a:rPr>
              <a:t> + </a:t>
            </a:r>
            <a:r>
              <a:rPr lang="en-US" dirty="0" smtClean="0">
                <a:latin typeface="Times New Roman" panose="02020603050405020304" pitchFamily="18" charset="0"/>
              </a:rPr>
              <a:t>2)(</a:t>
            </a:r>
            <a:r>
              <a:rPr lang="en-US" i="1" dirty="0">
                <a:latin typeface="Times New Roman" panose="02020603050405020304" pitchFamily="18" charset="0"/>
              </a:rPr>
              <a:t>n</a:t>
            </a:r>
            <a:r>
              <a:rPr lang="en-US" dirty="0">
                <a:latin typeface="Times New Roman" panose="02020603050405020304" pitchFamily="18" charset="0"/>
              </a:rPr>
              <a:t> – </a:t>
            </a:r>
            <a:r>
              <a:rPr lang="en-US" dirty="0" smtClean="0">
                <a:latin typeface="Times New Roman" panose="02020603050405020304" pitchFamily="18" charset="0"/>
              </a:rPr>
              <a:t>2) </a:t>
            </a:r>
            <a:r>
              <a:rPr lang="en-US" dirty="0">
                <a:latin typeface="Times New Roman" panose="02020603050405020304" pitchFamily="18" charset="0"/>
              </a:rPr>
              <a:t>= </a:t>
            </a:r>
            <a:r>
              <a:rPr lang="en-US" i="1" dirty="0">
                <a:latin typeface="Times New Roman" panose="02020603050405020304" pitchFamily="18" charset="0"/>
              </a:rPr>
              <a:t>n</a:t>
            </a:r>
            <a:r>
              <a:rPr lang="en-US" baseline="30000" dirty="0">
                <a:latin typeface="Times New Roman" panose="02020603050405020304" pitchFamily="18" charset="0"/>
              </a:rPr>
              <a:t>2</a:t>
            </a:r>
            <a:r>
              <a:rPr lang="en-US" dirty="0">
                <a:latin typeface="Times New Roman" panose="02020603050405020304" pitchFamily="18" charset="0"/>
              </a:rPr>
              <a:t> – </a:t>
            </a:r>
            <a:r>
              <a:rPr lang="en-US" dirty="0" smtClean="0">
                <a:latin typeface="Times New Roman" panose="02020603050405020304" pitchFamily="18" charset="0"/>
              </a:rPr>
              <a:t>4</a:t>
            </a:r>
          </a:p>
          <a:p>
            <a:pPr lvl="1"/>
            <a:r>
              <a:rPr lang="en-US" dirty="0" smtClean="0">
                <a:latin typeface="Times New Roman" panose="02020603050405020304" pitchFamily="18" charset="0"/>
              </a:rPr>
              <a:t>In general:</a:t>
            </a:r>
          </a:p>
          <a:p>
            <a:pPr marL="457200" lvl="1" indent="0" algn="ctr">
              <a:buNone/>
            </a:pPr>
            <a:r>
              <a:rPr lang="en-US" dirty="0">
                <a:latin typeface="Times New Roman" panose="02020603050405020304" pitchFamily="18" charset="0"/>
              </a:rPr>
              <a:t>(</a:t>
            </a:r>
            <a:r>
              <a:rPr lang="en-US" i="1" dirty="0">
                <a:latin typeface="Times New Roman" panose="02020603050405020304" pitchFamily="18" charset="0"/>
              </a:rPr>
              <a:t>n</a:t>
            </a:r>
            <a:r>
              <a:rPr lang="en-US" dirty="0">
                <a:latin typeface="Times New Roman" panose="02020603050405020304" pitchFamily="18" charset="0"/>
              </a:rPr>
              <a:t> + </a:t>
            </a:r>
            <a:r>
              <a:rPr lang="en-US" i="1" dirty="0" smtClean="0">
                <a:latin typeface="Times New Roman" panose="02020603050405020304" pitchFamily="18" charset="0"/>
              </a:rPr>
              <a:t>k</a:t>
            </a:r>
            <a:r>
              <a:rPr lang="en-US" dirty="0" smtClean="0">
                <a:latin typeface="Times New Roman" panose="02020603050405020304" pitchFamily="18" charset="0"/>
              </a:rPr>
              <a:t>)(</a:t>
            </a:r>
            <a:r>
              <a:rPr lang="en-US" i="1" dirty="0">
                <a:latin typeface="Times New Roman" panose="02020603050405020304" pitchFamily="18" charset="0"/>
              </a:rPr>
              <a:t>n</a:t>
            </a:r>
            <a:r>
              <a:rPr lang="en-US" dirty="0">
                <a:latin typeface="Times New Roman" panose="02020603050405020304" pitchFamily="18" charset="0"/>
              </a:rPr>
              <a:t> – </a:t>
            </a:r>
            <a:r>
              <a:rPr lang="en-US" i="1" dirty="0">
                <a:latin typeface="Times New Roman" panose="02020603050405020304" pitchFamily="18" charset="0"/>
              </a:rPr>
              <a:t>k</a:t>
            </a:r>
            <a:r>
              <a:rPr lang="en-US" dirty="0" smtClean="0">
                <a:latin typeface="Times New Roman" panose="02020603050405020304" pitchFamily="18" charset="0"/>
              </a:rPr>
              <a:t>) </a:t>
            </a:r>
            <a:r>
              <a:rPr lang="en-US" dirty="0">
                <a:latin typeface="Times New Roman" panose="02020603050405020304" pitchFamily="18" charset="0"/>
              </a:rPr>
              <a:t>= </a:t>
            </a:r>
            <a:r>
              <a:rPr lang="en-US" i="1" dirty="0">
                <a:latin typeface="Times New Roman" panose="02020603050405020304" pitchFamily="18" charset="0"/>
              </a:rPr>
              <a:t>n</a:t>
            </a:r>
            <a:r>
              <a:rPr lang="en-US" baseline="30000" dirty="0">
                <a:latin typeface="Times New Roman" panose="02020603050405020304" pitchFamily="18" charset="0"/>
              </a:rPr>
              <a:t>2</a:t>
            </a:r>
            <a:r>
              <a:rPr lang="en-US" dirty="0">
                <a:latin typeface="Times New Roman" panose="02020603050405020304" pitchFamily="18" charset="0"/>
              </a:rPr>
              <a:t> – </a:t>
            </a:r>
            <a:r>
              <a:rPr lang="en-US" i="1" dirty="0" smtClean="0">
                <a:latin typeface="Times New Roman" panose="02020603050405020304" pitchFamily="18" charset="0"/>
              </a:rPr>
              <a:t>k</a:t>
            </a:r>
            <a:r>
              <a:rPr lang="en-US" baseline="30000" dirty="0" smtClean="0">
                <a:latin typeface="Times New Roman" panose="02020603050405020304" pitchFamily="18" charset="0"/>
              </a:rPr>
              <a:t>2</a:t>
            </a: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CA" smtClean="0"/>
              <a:t>Multiplication tables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8</a:t>
            </a:fld>
            <a:endParaRPr lang="en-CA"/>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39932169"/>
      </p:ext>
    </p:extLst>
  </p:cSld>
  <p:clrMapOvr>
    <a:masterClrMapping/>
  </p:clrMapOvr>
  <mc:AlternateContent xmlns:mc="http://schemas.openxmlformats.org/markup-compatibility/2006">
    <mc:Choice xmlns:p14="http://schemas.microsoft.com/office/powerpoint/2010/main" Requires="p14">
      <p:transition spd="slow" p14:dur="2000" advTm="31887"/>
    </mc:Choice>
    <mc:Fallback>
      <p:transition spd="slow" advTm="318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smtClean="0"/>
              <a:t>In this topic, </a:t>
            </a:r>
            <a:r>
              <a:rPr lang="en-US" dirty="0" smtClean="0"/>
              <a:t>I’ve tried to stress the need to memorize the multiplication tables</a:t>
            </a:r>
            <a:endParaRPr lang="en-US" i="1" dirty="0" smtClean="0"/>
          </a:p>
          <a:p>
            <a:pPr lvl="1"/>
            <a:r>
              <a:rPr lang="en-US" dirty="0" smtClean="0"/>
              <a:t>It will allow you to focus on the mathematics and concepts</a:t>
            </a:r>
            <a:endParaRPr lang="en-US" dirty="0" smtClean="0"/>
          </a:p>
          <a:p>
            <a:pPr lvl="1"/>
            <a:r>
              <a:rPr lang="en-US" dirty="0" smtClean="0"/>
              <a:t>You won’t need to concentrate on the arithmetic</a:t>
            </a:r>
            <a:endParaRPr lang="en-US" dirty="0" smtClean="0"/>
          </a:p>
        </p:txBody>
      </p:sp>
      <p:sp>
        <p:nvSpPr>
          <p:cNvPr id="4" name="Footer Placeholder 3"/>
          <p:cNvSpPr>
            <a:spLocks noGrp="1"/>
          </p:cNvSpPr>
          <p:nvPr>
            <p:ph type="ftr" sz="quarter" idx="11"/>
          </p:nvPr>
        </p:nvSpPr>
        <p:spPr/>
        <p:txBody>
          <a:bodyPr/>
          <a:lstStyle/>
          <a:p>
            <a:r>
              <a:rPr lang="en-CA" smtClean="0"/>
              <a:t>Multiplication tables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pPr/>
              <a:t>9</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4136003"/>
      </p:ext>
    </p:extLst>
  </p:cSld>
  <p:clrMapOvr>
    <a:masterClrMapping/>
  </p:clrMapOvr>
  <mc:AlternateContent xmlns:mc="http://schemas.openxmlformats.org/markup-compatibility/2006">
    <mc:Choice xmlns:p14="http://schemas.microsoft.com/office/powerpoint/2010/main" Requires="p14">
      <p:transition spd="slow" p14:dur="2000" advTm="17463"/>
    </mc:Choice>
    <mc:Fallback>
      <p:transition spd="slow" advTm="17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3|4.5|9.9"/>
</p:tagLst>
</file>

<file path=ppt/tags/tag2.xml><?xml version="1.0" encoding="utf-8"?>
<p:tagLst xmlns:a="http://schemas.openxmlformats.org/drawingml/2006/main" xmlns:r="http://schemas.openxmlformats.org/officeDocument/2006/relationships" xmlns:p="http://schemas.openxmlformats.org/presentationml/2006/main">
  <p:tag name="TIMING" val="|3.3|3.4|8.2|13.2"/>
</p:tagLst>
</file>

<file path=ppt/tags/tag3.xml><?xml version="1.0" encoding="utf-8"?>
<p:tagLst xmlns:a="http://schemas.openxmlformats.org/drawingml/2006/main" xmlns:r="http://schemas.openxmlformats.org/officeDocument/2006/relationships" xmlns:p="http://schemas.openxmlformats.org/presentationml/2006/main">
  <p:tag name="TIMING" val="|8.5"/>
</p:tagLst>
</file>

<file path=ppt/tags/tag4.xml><?xml version="1.0" encoding="utf-8"?>
<p:tagLst xmlns:a="http://schemas.openxmlformats.org/drawingml/2006/main" xmlns:r="http://schemas.openxmlformats.org/officeDocument/2006/relationships" xmlns:p="http://schemas.openxmlformats.org/presentationml/2006/main">
  <p:tag name="TIMING" val="|24.4"/>
</p:tagLst>
</file>

<file path=ppt/tags/tag5.xml><?xml version="1.0" encoding="utf-8"?>
<p:tagLst xmlns:a="http://schemas.openxmlformats.org/drawingml/2006/main" xmlns:r="http://schemas.openxmlformats.org/officeDocument/2006/relationships" xmlns:p="http://schemas.openxmlformats.org/presentationml/2006/main">
  <p:tag name="TIMING" val="|4.7"/>
</p:tagLst>
</file>

<file path=ppt/tags/tag6.xml><?xml version="1.0" encoding="utf-8"?>
<p:tagLst xmlns:a="http://schemas.openxmlformats.org/drawingml/2006/main" xmlns:r="http://schemas.openxmlformats.org/officeDocument/2006/relationships" xmlns:p="http://schemas.openxmlformats.org/presentationml/2006/main">
  <p:tag name="TIMING" val="|8.8|3.7|1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5159</TotalTime>
  <Words>772</Words>
  <Application>Microsoft Office PowerPoint</Application>
  <PresentationFormat>On-screen Show (4:3)</PresentationFormat>
  <Paragraphs>224</Paragraphs>
  <Slides>13</Slides>
  <Notes>0</Notes>
  <HiddenSlides>0</HiddenSlides>
  <MMClips>13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MathType 6.0 Equation</vt:lpstr>
      <vt:lpstr>1.1 Multiplication tables</vt:lpstr>
      <vt:lpstr>Introduction</vt:lpstr>
      <vt:lpstr>Multiplication tables</vt:lpstr>
      <vt:lpstr>Multiplication tables</vt:lpstr>
      <vt:lpstr>Multiplication tables</vt:lpstr>
      <vt:lpstr>Some observations</vt:lpstr>
      <vt:lpstr>Some observations</vt:lpstr>
      <vt:lpstr>Pattern matching</vt:lpstr>
      <vt:lpstr>Summary</vt:lpstr>
      <vt:lpstr>References</vt:lpstr>
      <vt:lpstr>Acknowledgments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86</cp:revision>
  <dcterms:created xsi:type="dcterms:W3CDTF">2020-04-30T19:27:29Z</dcterms:created>
  <dcterms:modified xsi:type="dcterms:W3CDTF">2020-05-07T13:40:47Z</dcterms:modified>
</cp:coreProperties>
</file>